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71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</p:sldIdLst>
  <p:sldSz cx="9144000" cy="5143500" type="screen16x9"/>
  <p:notesSz cx="6858000" cy="9144000"/>
  <p:embeddedFontLst>
    <p:embeddedFont>
      <p:font typeface="Old Standard TT" charset="0"/>
      <p:regular r:id="rId18"/>
      <p:bold r:id="rId19"/>
      <p: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264" y="-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52447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1" name="Shape 11"/>
          <p:cNvCxnSpPr/>
          <p:nvPr/>
        </p:nvCxnSpPr>
        <p:spPr>
          <a:xfrm>
            <a:off x="641934" y="3597500"/>
            <a:ext cx="390299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 lang="en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4000" b="1"/>
            </a:lvl1pPr>
            <a:lvl2pPr lvl="1" algn="ctr">
              <a:spcBef>
                <a:spcPts val="0"/>
              </a:spcBef>
              <a:buSzPct val="100000"/>
              <a:defRPr sz="14000" b="1"/>
            </a:lvl2pPr>
            <a:lvl3pPr lvl="2" algn="ctr">
              <a:spcBef>
                <a:spcPts val="0"/>
              </a:spcBef>
              <a:buSzPct val="100000"/>
              <a:defRPr sz="14000" b="1"/>
            </a:lvl3pPr>
            <a:lvl4pPr lvl="3" algn="ctr">
              <a:spcBef>
                <a:spcPts val="0"/>
              </a:spcBef>
              <a:buSzPct val="100000"/>
              <a:defRPr sz="14000" b="1"/>
            </a:lvl4pPr>
            <a:lvl5pPr lvl="4" algn="ctr">
              <a:spcBef>
                <a:spcPts val="0"/>
              </a:spcBef>
              <a:buSzPct val="100000"/>
              <a:defRPr sz="14000" b="1"/>
            </a:lvl5pPr>
            <a:lvl6pPr lvl="5" algn="ctr">
              <a:spcBef>
                <a:spcPts val="0"/>
              </a:spcBef>
              <a:buSzPct val="100000"/>
              <a:defRPr sz="14000" b="1"/>
            </a:lvl6pPr>
            <a:lvl7pPr lvl="6" algn="ctr">
              <a:spcBef>
                <a:spcPts val="0"/>
              </a:spcBef>
              <a:buSzPct val="100000"/>
              <a:defRPr sz="14000" b="1"/>
            </a:lvl7pPr>
            <a:lvl8pPr lvl="7" algn="ctr">
              <a:spcBef>
                <a:spcPts val="0"/>
              </a:spcBef>
              <a:buSzPct val="100000"/>
              <a:defRPr sz="14000" b="1"/>
            </a:lvl8pPr>
            <a:lvl9pPr lvl="8" algn="ctr">
              <a:spcBef>
                <a:spcPts val="0"/>
              </a:spcBef>
              <a:buSzPct val="100000"/>
              <a:defRPr sz="14000" b="1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hape 16"/>
          <p:cNvCxnSpPr/>
          <p:nvPr/>
        </p:nvCxnSpPr>
        <p:spPr>
          <a:xfrm>
            <a:off x="641934" y="3597500"/>
            <a:ext cx="390299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 lang="en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 lang="en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 lang="en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ld Standard TT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311708" y="91450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Face Recognition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311700" y="23007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Devanshi Piprottar(131009)</a:t>
            </a:r>
          </a:p>
          <a:p>
            <a:pPr lvl="0">
              <a:spcBef>
                <a:spcPts val="0"/>
              </a:spcBef>
              <a:buNone/>
            </a:pPr>
            <a:r>
              <a:rPr lang="en" dirty="0"/>
              <a:t>Shivani Shah(131051)</a:t>
            </a:r>
          </a:p>
          <a:p>
            <a:pPr lvl="0">
              <a:spcBef>
                <a:spcPts val="0"/>
              </a:spcBef>
              <a:buNone/>
            </a:pPr>
            <a:r>
              <a:rPr lang="en" dirty="0"/>
              <a:t>Suhani Ladani(131057)</a:t>
            </a:r>
          </a:p>
          <a:p>
            <a:pPr lvl="0">
              <a:spcBef>
                <a:spcPts val="0"/>
              </a:spcBef>
              <a:buNone/>
            </a:pPr>
            <a:r>
              <a:rPr lang="en" dirty="0"/>
              <a:t>Jagat </a:t>
            </a:r>
            <a:r>
              <a:rPr lang="en" dirty="0" smtClean="0"/>
              <a:t>Panchal(1521002)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Parth </a:t>
            </a:r>
            <a:r>
              <a:rPr lang="en" dirty="0" smtClean="0"/>
              <a:t>Thakkar(1521007)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Solutions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Quality of the database and video is important.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To increase the speed make sure to train the data only once and then use that data.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Tracking to avoid recursive detection and recognition on each frame to increase speed.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Trade off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There is a trade off between the speed and accuracy.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When we try to increase the speed, there are a few false positives and negatives.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In case of full HD with 100% accuracy, we could get around 18-20 frames per second.</a:t>
            </a:r>
          </a:p>
          <a:p>
            <a:pPr marL="514350" lvl="0" indent="-28575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Thus we have to set the parameters to get the highest accuracy, and at the same time as much speed as possible.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Results (on video-1280x720)</a:t>
            </a:r>
            <a:endParaRPr lang="en" dirty="0"/>
          </a:p>
        </p:txBody>
      </p:sp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 l="6301" t="23913" r="31369"/>
          <a:stretch/>
        </p:blipFill>
        <p:spPr>
          <a:xfrm>
            <a:off x="4114124" y="1331850"/>
            <a:ext cx="4718174" cy="32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/>
          <p:cNvPicPr preferRelativeResize="0"/>
          <p:nvPr/>
        </p:nvPicPr>
        <p:blipFill rotWithShape="1">
          <a:blip r:embed="rId4">
            <a:alphaModFix/>
          </a:blip>
          <a:srcRect l="29324" t="20559" r="19076" b="2440"/>
          <a:stretch/>
        </p:blipFill>
        <p:spPr>
          <a:xfrm>
            <a:off x="116074" y="1331669"/>
            <a:ext cx="3895449" cy="3268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 rotWithShape="1">
          <a:blip r:embed="rId3">
            <a:alphaModFix/>
          </a:blip>
          <a:srcRect l="7711" t="10160" r="8014"/>
          <a:stretch/>
        </p:blipFill>
        <p:spPr>
          <a:xfrm>
            <a:off x="889325" y="405375"/>
            <a:ext cx="7228550" cy="433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Multiple face recognition</a:t>
            </a:r>
          </a:p>
        </p:txBody>
      </p:sp>
      <p:pic>
        <p:nvPicPr>
          <p:cNvPr id="132" name="Shape 132"/>
          <p:cNvPicPr preferRelativeResize="0"/>
          <p:nvPr/>
        </p:nvPicPr>
        <p:blipFill rotWithShape="1">
          <a:blip r:embed="rId3">
            <a:alphaModFix/>
          </a:blip>
          <a:srcRect l="5487" t="22821" r="2743"/>
          <a:stretch/>
        </p:blipFill>
        <p:spPr>
          <a:xfrm>
            <a:off x="311700" y="1058225"/>
            <a:ext cx="8391498" cy="396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Results (on webcam)</a:t>
            </a:r>
            <a:endParaRPr lang="en" dirty="0"/>
          </a:p>
        </p:txBody>
      </p:sp>
      <p:pic>
        <p:nvPicPr>
          <p:cNvPr id="2" name="Picture 2" descr="D:\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1" r="44150" b="27637"/>
          <a:stretch/>
        </p:blipFill>
        <p:spPr bwMode="auto">
          <a:xfrm>
            <a:off x="76201" y="1123950"/>
            <a:ext cx="4572000" cy="3587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D:\3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7" r="46826" b="27791"/>
          <a:stretch/>
        </p:blipFill>
        <p:spPr bwMode="auto">
          <a:xfrm>
            <a:off x="4724400" y="1119545"/>
            <a:ext cx="4371870" cy="3585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3164750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Techniques used</a:t>
            </a: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Detection: Haar cascade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Tracking: CamShift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Recognition: LDA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KNN for classification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Creating database and training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Database of images is created (high quality as well as low quality)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A</a:t>
            </a:r>
            <a:r>
              <a:rPr lang="en" dirty="0" smtClean="0"/>
              <a:t>ll </a:t>
            </a:r>
            <a:r>
              <a:rPr lang="en" dirty="0"/>
              <a:t>the images in a particular folder are appended into a single array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All the same image array is given one particular index as y</a:t>
            </a:r>
          </a:p>
          <a:p>
            <a:pPr marL="514350" lvl="0" indent="-28575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x, y and corresponding subject names are saved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Recognition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Face is detected from the video, and region of interest is extracted.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P</a:t>
            </a:r>
            <a:r>
              <a:rPr lang="en" dirty="0" smtClean="0"/>
              <a:t>rediction </a:t>
            </a:r>
            <a:r>
              <a:rPr lang="en" dirty="0"/>
              <a:t>model helps to identify the associated label with the face.</a:t>
            </a:r>
          </a:p>
          <a:p>
            <a:pPr marL="514350" lvl="0" indent="-285750">
              <a:spcBef>
                <a:spcPts val="0"/>
              </a:spcBef>
              <a:buFont typeface="Arial" pitchFamily="34" charset="0"/>
              <a:buChar char="•"/>
            </a:pPr>
            <a:r>
              <a:rPr lang="en" dirty="0" smtClean="0"/>
              <a:t>Fisher </a:t>
            </a:r>
            <a:r>
              <a:rPr lang="en" dirty="0"/>
              <a:t>face representation of the faces is made use to compare the faces from </a:t>
            </a:r>
            <a:r>
              <a:rPr lang="en" dirty="0" smtClean="0"/>
              <a:t>the video</a:t>
            </a:r>
            <a:r>
              <a:rPr lang="en" dirty="0"/>
              <a:t>.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Thresholding</a:t>
            </a:r>
          </a:p>
          <a:p>
            <a:pPr lvl="0">
              <a:spcBef>
                <a:spcPts val="0"/>
              </a:spcBef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The distance from the fisher face of each class is compared, if the given thresholding condition value is satisfied, corresponding label is given.</a:t>
            </a:r>
          </a:p>
          <a:p>
            <a:pPr marL="514350" lvl="0" indent="-28575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Thresholding is greatly affected by luminosity, thus care must be taken to create a database that includes variations.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Labelling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itchFamily="34" charset="0"/>
              <a:buChar char="•"/>
            </a:pPr>
            <a:r>
              <a:rPr lang="en-IN" b="1" dirty="0" smtClean="0"/>
              <a:t>Labelling </a:t>
            </a:r>
            <a:r>
              <a:rPr lang="en-IN" b="1" dirty="0"/>
              <a:t>theory</a:t>
            </a:r>
            <a:r>
              <a:rPr lang="en-IN" dirty="0"/>
              <a:t> is </a:t>
            </a:r>
            <a:r>
              <a:rPr lang="en-IN" dirty="0" smtClean="0"/>
              <a:t>for self-identity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dirty="0" smtClean="0"/>
              <a:t>Behaviour </a:t>
            </a:r>
            <a:r>
              <a:rPr lang="en-IN" dirty="0"/>
              <a:t>of individuals may be determined or </a:t>
            </a:r>
            <a:r>
              <a:rPr lang="en-IN" dirty="0" smtClean="0"/>
              <a:t>classify them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dirty="0" smtClean="0"/>
              <a:t> Issue was related </a:t>
            </a:r>
            <a:r>
              <a:rPr lang="en-IN" smtClean="0"/>
              <a:t>to distinction </a:t>
            </a:r>
            <a:r>
              <a:rPr lang="en-IN" dirty="0" smtClean="0"/>
              <a:t>multiple </a:t>
            </a:r>
            <a:r>
              <a:rPr lang="en-IN" smtClean="0"/>
              <a:t>face label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755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Advantage of LDA 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LDA is used due to below given reasons: </a:t>
            </a:r>
          </a:p>
          <a:p>
            <a:pPr marL="514350" lvl="0" indent="-28575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Based on Fisher face projection approach to solve the illumination and expression variation </a:t>
            </a:r>
          </a:p>
          <a:p>
            <a:pPr marL="514350" lvl="0" indent="-28575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Optimization in low dimension subspace </a:t>
            </a:r>
          </a:p>
          <a:p>
            <a:pPr marL="514350" lvl="0" indent="-28575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Achieves well by maximizing the between-class scatter while minimizing the within-class scatter </a:t>
            </a:r>
          </a:p>
          <a:p>
            <a:pPr marL="514350" lvl="0" indent="-28575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Effective for large training database (Therefore our database size we have kept of 80 images)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Advantages of techniques used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Viola jones: Real time detection of faces</a:t>
            </a:r>
          </a:p>
          <a:p>
            <a:pPr marL="514350" lvl="0" indent="-28575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Camshift: Gives better results in noisy environment without filtering or adaptive smoothing. </a:t>
            </a:r>
          </a:p>
          <a:p>
            <a:pPr marL="514350" lvl="0" indent="-28575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K nearest neighbors: Robust to noisy environment and effective towards large data sets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Problems Faced</a:t>
            </a:r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Threshold changes with luminous intensity, which creates false positives, miss </a:t>
            </a:r>
            <a:r>
              <a:rPr lang="en" dirty="0" smtClean="0"/>
              <a:t>detection.</a:t>
            </a:r>
            <a:endParaRPr lang="en" dirty="0"/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It is difficult to set a threshold for unknown.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The speed could be a problem.</a:t>
            </a:r>
          </a:p>
          <a:p>
            <a:pPr marL="514350" lvl="0" indent="-285750" rtl="0">
              <a:spcBef>
                <a:spcPts val="0"/>
              </a:spcBef>
              <a:buFont typeface="Arial" pitchFamily="34" charset="0"/>
              <a:buChar char="•"/>
            </a:pPr>
            <a:r>
              <a:rPr lang="en" dirty="0"/>
              <a:t>We had faced issues in labeling(passing the label). 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</TotalTime>
  <Words>468</Words>
  <Application>Microsoft Office PowerPoint</Application>
  <PresentationFormat>On-screen Show (16:9)</PresentationFormat>
  <Paragraphs>54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Old Standard TT</vt:lpstr>
      <vt:lpstr>paperback</vt:lpstr>
      <vt:lpstr>Face Recognition</vt:lpstr>
      <vt:lpstr>Techniques used</vt:lpstr>
      <vt:lpstr>Creating database and training</vt:lpstr>
      <vt:lpstr>Recognition</vt:lpstr>
      <vt:lpstr>Thresholding </vt:lpstr>
      <vt:lpstr>Labelling</vt:lpstr>
      <vt:lpstr>Advantage of LDA </vt:lpstr>
      <vt:lpstr>Advantages of techniques used</vt:lpstr>
      <vt:lpstr>Problems Faced</vt:lpstr>
      <vt:lpstr>Solutions</vt:lpstr>
      <vt:lpstr>Trade off</vt:lpstr>
      <vt:lpstr>Results (on video-1280x720)</vt:lpstr>
      <vt:lpstr>PowerPoint Presentation</vt:lpstr>
      <vt:lpstr>Multiple face recognition</vt:lpstr>
      <vt:lpstr>Results (on webcam)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Recognition</dc:title>
  <cp:lastModifiedBy>ASHIT</cp:lastModifiedBy>
  <cp:revision>15</cp:revision>
  <dcterms:modified xsi:type="dcterms:W3CDTF">2016-05-09T05:29:54Z</dcterms:modified>
</cp:coreProperties>
</file>